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3" r:id="rId2"/>
    <p:sldMasterId id="2147483654" r:id="rId3"/>
    <p:sldMasterId id="2147483655" r:id="rId4"/>
    <p:sldMasterId id="2147484600" r:id="rId5"/>
    <p:sldMasterId id="2147484605" r:id="rId6"/>
  </p:sldMasterIdLst>
  <p:notesMasterIdLst>
    <p:notesMasterId r:id="rId31"/>
  </p:notesMasterIdLst>
  <p:handoutMasterIdLst>
    <p:handoutMasterId r:id="rId32"/>
  </p:handoutMasterIdLst>
  <p:sldIdLst>
    <p:sldId id="716" r:id="rId7"/>
    <p:sldId id="713" r:id="rId8"/>
    <p:sldId id="744" r:id="rId9"/>
    <p:sldId id="712" r:id="rId10"/>
    <p:sldId id="754" r:id="rId11"/>
    <p:sldId id="756" r:id="rId12"/>
    <p:sldId id="750" r:id="rId13"/>
    <p:sldId id="761" r:id="rId14"/>
    <p:sldId id="757" r:id="rId15"/>
    <p:sldId id="730" r:id="rId16"/>
    <p:sldId id="758" r:id="rId17"/>
    <p:sldId id="759" r:id="rId18"/>
    <p:sldId id="760" r:id="rId19"/>
    <p:sldId id="762" r:id="rId20"/>
    <p:sldId id="734" r:id="rId21"/>
    <p:sldId id="736" r:id="rId22"/>
    <p:sldId id="737" r:id="rId23"/>
    <p:sldId id="738" r:id="rId24"/>
    <p:sldId id="739" r:id="rId25"/>
    <p:sldId id="741" r:id="rId26"/>
    <p:sldId id="763" r:id="rId27"/>
    <p:sldId id="764" r:id="rId28"/>
    <p:sldId id="721" r:id="rId29"/>
    <p:sldId id="724" r:id="rId30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1C1C1C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6912F"/>
    <a:srgbClr val="0066CC"/>
    <a:srgbClr val="0066FF"/>
    <a:srgbClr val="7FC666"/>
    <a:srgbClr val="0033CC"/>
    <a:srgbClr val="000099"/>
    <a:srgbClr val="1F7EBE"/>
    <a:srgbClr val="1C7DC1"/>
    <a:srgbClr val="FC3030"/>
    <a:srgbClr val="9F71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1" autoAdjust="0"/>
    <p:restoredTop sz="90223" autoAdjust="0"/>
  </p:normalViewPr>
  <p:slideViewPr>
    <p:cSldViewPr snapToGrid="0">
      <p:cViewPr>
        <p:scale>
          <a:sx n="66" d="100"/>
          <a:sy n="66" d="100"/>
        </p:scale>
        <p:origin x="-156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-1380" y="-84"/>
      </p:cViewPr>
      <p:guideLst>
        <p:guide orient="horz" pos="3128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7233" cy="4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1"/>
            <a:ext cx="2945659" cy="4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442"/>
            <a:ext cx="2947233" cy="49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9442"/>
            <a:ext cx="2945659" cy="49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DAA17C28-5F9C-4BE0-89BA-C07310B6104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01735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7233" cy="4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1"/>
            <a:ext cx="2945659" cy="4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4722"/>
            <a:ext cx="5438140" cy="446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442"/>
            <a:ext cx="2947233" cy="49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9442"/>
            <a:ext cx="2945659" cy="49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988E5E0F-D93E-4EF8-8CCC-620CAA18E59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773876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75642F-C190-4424-A494-048FCAE656C9}" type="slidenum">
              <a:rPr lang="zh-CN" altLang="en-US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77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8552D6-82C1-49E6-AE02-64C8CDB31FEB}" type="slidenum">
              <a:rPr lang="zh-CN" altLang="en-US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76261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E5E0F-D93E-4EF8-8CCC-620CAA18E59F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95397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D6030-939D-4E7D-8F88-0632FF415D9E}" type="slidenum">
              <a:rPr lang="zh-CN" altLang="en-US">
                <a:latin typeface="Calibri" pitchFamily="34" charset="0"/>
              </a:rPr>
              <a:pPr/>
              <a:t>24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7093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43" descr="未命名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9525"/>
            <a:ext cx="9144000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613"/>
          <p:cNvSpPr txBox="1">
            <a:spLocks noChangeArrowheads="1"/>
          </p:cNvSpPr>
          <p:nvPr/>
        </p:nvSpPr>
        <p:spPr bwMode="gray">
          <a:xfrm>
            <a:off x="76200" y="6477000"/>
            <a:ext cx="1608138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Tx/>
              <a:buFontTx/>
              <a:buNone/>
              <a:defRPr/>
            </a:pPr>
            <a:r>
              <a:rPr lang="en-US" altLang="zh-CN" sz="1000" b="1" smtClean="0">
                <a:solidFill>
                  <a:srgbClr val="F8F8F8"/>
                </a:solidFill>
              </a:rPr>
              <a:t>www.themegallery.com</a:t>
            </a:r>
          </a:p>
        </p:txBody>
      </p:sp>
      <p:sp>
        <p:nvSpPr>
          <p:cNvPr id="6" name="Text Box 1612"/>
          <p:cNvSpPr txBox="1">
            <a:spLocks noChangeArrowheads="1"/>
          </p:cNvSpPr>
          <p:nvPr/>
        </p:nvSpPr>
        <p:spPr bwMode="gray">
          <a:xfrm>
            <a:off x="276225" y="6007100"/>
            <a:ext cx="1169988" cy="457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  <a:defRPr/>
            </a:pPr>
            <a:r>
              <a:rPr lang="en-US" altLang="zh-CN" sz="2400" b="1" smtClean="0">
                <a:solidFill>
                  <a:srgbClr val="FFFFFF"/>
                </a:solidFill>
                <a:latin typeface="Verdana" panose="020B0604030504040204" pitchFamily="34" charset="0"/>
              </a:rPr>
              <a:t>LOGO</a:t>
            </a:r>
          </a:p>
        </p:txBody>
      </p:sp>
      <p:pic>
        <p:nvPicPr>
          <p:cNvPr id="7" name="Picture 174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6238" y="4606925"/>
            <a:ext cx="2170112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 descr="动力100LOGO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3300" y="161925"/>
            <a:ext cx="1516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47" descr="logo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" y="142875"/>
            <a:ext cx="240665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6847" name="Rectangle 1647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36848" name="Rectangle 1648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8" cy="75723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FFBFF221-4132-4E3A-9B51-52D12D95E731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16763" y="0"/>
            <a:ext cx="2027237" cy="6524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30288" y="0"/>
            <a:ext cx="5934075" cy="6524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2FC51CEE-39BD-44A2-A4BA-6A095BE53188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30288" y="0"/>
            <a:ext cx="8113712" cy="6524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180427CD-0B62-4BF0-8243-44C64A76FAF2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0825" y="0"/>
            <a:ext cx="7623175" cy="10112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030288" y="1163638"/>
            <a:ext cx="7961312" cy="536098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948662F-9EEA-43A4-937A-77D582CBAEFA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FBEE5B34-780F-4C30-A446-770BC6C9DEF6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CD113122-CABC-4686-B349-6FFF981B0DBF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31BD0A4E-BC62-4ADF-9477-3C5B4026470F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未命名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9525"/>
            <a:ext cx="9144000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gray">
          <a:xfrm>
            <a:off x="76200" y="6477000"/>
            <a:ext cx="1608138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Tx/>
              <a:buFontTx/>
              <a:buNone/>
              <a:defRPr/>
            </a:pPr>
            <a:r>
              <a:rPr lang="en-US" altLang="zh-CN" sz="1000" b="1" smtClean="0">
                <a:solidFill>
                  <a:srgbClr val="F8F8F8"/>
                </a:solidFill>
              </a:rPr>
              <a:t>www.themegallery.com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gray">
          <a:xfrm>
            <a:off x="276225" y="6007100"/>
            <a:ext cx="1169988" cy="457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  <a:defRPr/>
            </a:pPr>
            <a:r>
              <a:rPr lang="en-US" altLang="zh-CN" sz="2400" b="1" smtClean="0">
                <a:solidFill>
                  <a:srgbClr val="FFFFFF"/>
                </a:solidFill>
                <a:latin typeface="Verdana" panose="020B0604030504040204" pitchFamily="34" charset="0"/>
              </a:rPr>
              <a:t>LOGO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6238" y="4606925"/>
            <a:ext cx="2170112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 descr="动力100LOGO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3300" y="161925"/>
            <a:ext cx="1516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logo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" y="142875"/>
            <a:ext cx="240665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29" name="Rectangle 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25030" name="Rectangle 6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8" cy="75723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9E56DD68-46D2-4E26-A124-B367876C035A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2216DB97-AE8D-42EF-B298-A1979B84C73F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30288" y="1163638"/>
            <a:ext cx="3903662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6350" y="1163638"/>
            <a:ext cx="3905250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8AF18595-18C7-41C8-9EEF-271080CF99D9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30288" y="1163638"/>
            <a:ext cx="3903662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6350" y="1163638"/>
            <a:ext cx="3905250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95285B3-5E4B-4E09-A700-6C0F46757B26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31DCABCF-4050-4A10-8C33-4B68B6D60AF5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8459F0D-1AF0-43AD-B677-5CFE254E8184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F79C0973-95A8-434A-AC9D-059E7934E580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4494CEF-618F-4D99-8599-95AEC0ED6B9E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230DBBF-0A07-420C-B139-71B7A2951317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A361FBE9-0077-4130-A907-3F3CB49D3083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16763" y="0"/>
            <a:ext cx="2027237" cy="6524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30288" y="0"/>
            <a:ext cx="5934075" cy="6524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701D10C-727A-4381-A491-4BB78CC39498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0825" y="0"/>
            <a:ext cx="7623175" cy="10112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030288" y="1163638"/>
            <a:ext cx="7961312" cy="536098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C05C5627-88F2-4F24-A43B-017123B8727A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12700"/>
            <a:ext cx="2400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5553075"/>
            <a:ext cx="49244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910E6535-7BE9-4660-B4FC-8824A4DC9E37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8675688" y="6546850"/>
            <a:ext cx="468312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r" eaLnBrk="1" hangingPunct="1"/>
            <a:fld id="{AD63FBD2-F370-484B-B0E9-FC1330B44238}" type="slidenum"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pPr algn="r" eaLnBrk="1" hangingPunct="1"/>
              <a:t>‹#›</a:t>
            </a:fld>
            <a:endParaRPr lang="zh-CN" altLang="en-US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6350"/>
            <a:ext cx="9134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12700"/>
            <a:ext cx="2400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5553075"/>
            <a:ext cx="49244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8675688" y="6546850"/>
            <a:ext cx="468312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r" eaLnBrk="1" hangingPunct="1"/>
            <a:fld id="{9221D93E-EF6E-4651-8681-DFA5DF83E0F0}" type="slidenum"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pPr algn="r" eaLnBrk="1" hangingPunct="1"/>
              <a:t>‹#›</a:t>
            </a:fld>
            <a:endParaRPr lang="zh-CN" altLang="en-US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6350"/>
            <a:ext cx="9134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12700"/>
            <a:ext cx="2400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5553075"/>
            <a:ext cx="49244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8675688" y="6546850"/>
            <a:ext cx="468312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r" eaLnBrk="1" hangingPunct="1"/>
            <a:fld id="{128A5325-0836-42D2-B768-154C44FF5ABC}" type="slidenum"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pPr algn="r" eaLnBrk="1" hangingPunct="1"/>
              <a:t>‹#›</a:t>
            </a:fld>
            <a:endParaRPr lang="zh-CN" altLang="en-US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6350"/>
            <a:ext cx="9134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12700"/>
            <a:ext cx="2400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5553075"/>
            <a:ext cx="49244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8675688" y="6546850"/>
            <a:ext cx="468312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r" eaLnBrk="1" hangingPunct="1"/>
            <a:fld id="{A2F344DC-36BD-4251-9D86-5BF6259514D0}" type="slidenum"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pPr algn="r" eaLnBrk="1" hangingPunct="1"/>
              <a:t>‹#›</a:t>
            </a:fld>
            <a:endParaRPr lang="zh-CN" altLang="en-US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6350"/>
            <a:ext cx="9134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12233B7-F19D-4707-A9F0-E650857A32CD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383A55F3-9761-42DF-BD8B-B4772833DC0A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8D5FC9D9-10A4-4006-A59F-DB68C327A626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6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52946FA-0A90-451D-8365-774547D40707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21" descr="内页副本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Line 491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8" name="Rectangle 460"/>
          <p:cNvSpPr>
            <a:spLocks noGrp="1" noChangeArrowheads="1"/>
          </p:cNvSpPr>
          <p:nvPr>
            <p:ph type="title"/>
          </p:nvPr>
        </p:nvSpPr>
        <p:spPr bwMode="auto">
          <a:xfrm>
            <a:off x="1520825" y="0"/>
            <a:ext cx="76231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46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0992" name="Rectangle 46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38563" y="6572250"/>
            <a:ext cx="114617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第</a:t>
            </a:r>
            <a:fld id="{6E31806F-DD00-41A1-A02D-D9F4DB3D57B8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  <p:pic>
        <p:nvPicPr>
          <p:cNvPr id="1031" name="Picture 21" descr="动力100LOGO"/>
          <p:cNvPicPr>
            <a:picLocks noChangeAspect="1" noChangeArrowheads="1"/>
          </p:cNvPicPr>
          <p:nvPr userDrawn="1"/>
        </p:nvPicPr>
        <p:blipFill>
          <a:blip r:embed="rId17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1113" y="144463"/>
            <a:ext cx="1516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92" r:id="rId1"/>
    <p:sldLayoutId id="2147485346" r:id="rId2"/>
    <p:sldLayoutId id="2147485347" r:id="rId3"/>
    <p:sldLayoutId id="2147485348" r:id="rId4"/>
    <p:sldLayoutId id="2147485349" r:id="rId5"/>
    <p:sldLayoutId id="2147485350" r:id="rId6"/>
    <p:sldLayoutId id="2147485351" r:id="rId7"/>
    <p:sldLayoutId id="2147485352" r:id="rId8"/>
    <p:sldLayoutId id="2147485353" r:id="rId9"/>
    <p:sldLayoutId id="2147485354" r:id="rId10"/>
    <p:sldLayoutId id="2147485355" r:id="rId11"/>
    <p:sldLayoutId id="2147485356" r:id="rId12"/>
    <p:sldLayoutId id="2147485357" r:id="rId13"/>
    <p:sldLayoutId id="2147485358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itchFamily="2" charset="2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未命名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79525"/>
            <a:ext cx="9144000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0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62388" y="4808538"/>
            <a:ext cx="1630362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59" r:id="rId1"/>
    <p:sldLayoutId id="2147485360" r:id="rId2"/>
    <p:sldLayoutId id="2147485361" r:id="rId3"/>
    <p:sldLayoutId id="2147485362" r:id="rId4"/>
    <p:sldLayoutId id="2147485363" r:id="rId5"/>
    <p:sldLayoutId id="2147485364" r:id="rId6"/>
    <p:sldLayoutId id="2147485365" r:id="rId7"/>
    <p:sldLayoutId id="2147485366" r:id="rId8"/>
    <p:sldLayoutId id="2147485367" r:id="rId9"/>
    <p:sldLayoutId id="2147485368" r:id="rId10"/>
    <p:sldLayoutId id="21474853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70" r:id="rId1"/>
    <p:sldLayoutId id="2147485371" r:id="rId2"/>
    <p:sldLayoutId id="2147485372" r:id="rId3"/>
    <p:sldLayoutId id="2147485373" r:id="rId4"/>
    <p:sldLayoutId id="2147485374" r:id="rId5"/>
    <p:sldLayoutId id="2147485375" r:id="rId6"/>
    <p:sldLayoutId id="2147485376" r:id="rId7"/>
    <p:sldLayoutId id="2147485377" r:id="rId8"/>
    <p:sldLayoutId id="2147485378" r:id="rId9"/>
    <p:sldLayoutId id="2147485379" r:id="rId10"/>
    <p:sldLayoutId id="21474853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内页副本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0825" y="0"/>
            <a:ext cx="76231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38563" y="6572250"/>
            <a:ext cx="114617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第</a:t>
            </a:r>
            <a:fld id="{10668919-7008-49DE-A7EA-6D5B5FE7967F}" type="slidenum">
              <a:rPr lang="zh-CN" altLang="en-US"/>
              <a:pPr/>
              <a:t>‹#›</a:t>
            </a:fld>
            <a:r>
              <a:rPr lang="zh-CN" altLang="en-US"/>
              <a:t>页</a:t>
            </a:r>
            <a:endParaRPr lang="en-US" altLang="zh-CN"/>
          </a:p>
        </p:txBody>
      </p:sp>
      <p:pic>
        <p:nvPicPr>
          <p:cNvPr id="3079" name="Picture 21" descr="动力100LOGO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1113" y="144463"/>
            <a:ext cx="1516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93" r:id="rId1"/>
    <p:sldLayoutId id="2147485381" r:id="rId2"/>
    <p:sldLayoutId id="2147485382" r:id="rId3"/>
    <p:sldLayoutId id="2147485383" r:id="rId4"/>
    <p:sldLayoutId id="2147485384" r:id="rId5"/>
    <p:sldLayoutId id="2147485385" r:id="rId6"/>
    <p:sldLayoutId id="2147485386" r:id="rId7"/>
    <p:sldLayoutId id="2147485387" r:id="rId8"/>
    <p:sldLayoutId id="2147485388" r:id="rId9"/>
    <p:sldLayoutId id="2147485389" r:id="rId10"/>
    <p:sldLayoutId id="2147485390" r:id="rId11"/>
    <p:sldLayoutId id="214748539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itchFamily="2" charset="2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94" r:id="rId1"/>
    <p:sldLayoutId id="2147485395" r:id="rId2"/>
    <p:sldLayoutId id="2147485396" r:id="rId3"/>
    <p:sldLayoutId id="2147485397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98" r:id="rId1"/>
    <p:sldLayoutId id="2147485399" r:id="rId2"/>
    <p:sldLayoutId id="2147485400" r:id="rId3"/>
    <p:sldLayoutId id="214748540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sxxw.zjportal.ne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gray">
          <a:xfrm>
            <a:off x="398829" y="5699248"/>
            <a:ext cx="5540375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zh-CN" altLang="en-US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中国移动通信集团广东有限公司湛江分公司</a:t>
            </a:r>
            <a:r>
              <a:rPr lang="zh-CN" altLang="en-US" sz="1400" b="1" dirty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/>
            </a:r>
            <a:br>
              <a:rPr lang="zh-CN" altLang="en-US" sz="1400" b="1" dirty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</a:br>
            <a:r>
              <a:rPr lang="en-US" altLang="zh-CN" sz="9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Gulim" pitchFamily="34" charset="-127"/>
              </a:rPr>
              <a:t>China Mobile Group Guangdong </a:t>
            </a:r>
            <a:r>
              <a:rPr lang="en-US" altLang="zh-CN" sz="9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Gulim" pitchFamily="34" charset="-127"/>
              </a:rPr>
              <a:t>Co.,Ltd</a:t>
            </a:r>
            <a:r>
              <a:rPr lang="en-US" altLang="zh-CN" sz="9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Gulim" pitchFamily="34" charset="-127"/>
              </a:rPr>
              <a:t> Zhanjiang Branch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212483" y="1980412"/>
            <a:ext cx="8670925" cy="182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45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遂</a:t>
            </a:r>
            <a:r>
              <a:rPr lang="zh-CN" altLang="en-US" sz="45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溪县电子公文交换系统</a:t>
            </a:r>
            <a:endParaRPr lang="en-US" altLang="zh-CN" sz="4500" b="1" dirty="0" smtClean="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45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培训</a:t>
            </a:r>
            <a:endParaRPr lang="en-US" altLang="zh-CN" sz="4500" b="1" dirty="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4265880"/>
            <a:ext cx="9144000" cy="523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b="1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rgbClr val="00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191037" y="166254"/>
            <a:ext cx="3834697" cy="53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签收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文件</a:t>
            </a:r>
            <a:r>
              <a: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打开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532" name="文本框 1"/>
          <p:cNvSpPr txBox="1">
            <a:spLocks noChangeArrowheads="1"/>
          </p:cNvSpPr>
          <p:nvPr/>
        </p:nvSpPr>
        <p:spPr bwMode="auto">
          <a:xfrm>
            <a:off x="288986" y="916956"/>
            <a:ext cx="8558151" cy="707886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、门户界面，待办文件列表，点击文件，即打开待签收文件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、或在个人工作台，点击“待签收文件”，选择打开需要签收的文件</a:t>
            </a:r>
            <a:endParaRPr lang="zh-CN" altLang="en-US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文本框 2"/>
          <p:cNvSpPr txBox="1">
            <a:spLocks noChangeArrowheads="1"/>
          </p:cNvSpPr>
          <p:nvPr/>
        </p:nvSpPr>
        <p:spPr bwMode="auto">
          <a:xfrm>
            <a:off x="6840723" y="6282440"/>
            <a:ext cx="20064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 打开签收文件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90514" y="1934720"/>
            <a:ext cx="8358812" cy="3806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191037" y="166254"/>
            <a:ext cx="3834697" cy="53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签收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文件</a:t>
            </a:r>
            <a:r>
              <a: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签收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532" name="文本框 1"/>
          <p:cNvSpPr txBox="1">
            <a:spLocks noChangeArrowheads="1"/>
          </p:cNvSpPr>
          <p:nvPr/>
        </p:nvSpPr>
        <p:spPr bwMode="auto">
          <a:xfrm>
            <a:off x="288986" y="916956"/>
            <a:ext cx="8558151" cy="400110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查看内容后，点击菜单上“签收文件”，对来文进行签收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文本框 2"/>
          <p:cNvSpPr txBox="1">
            <a:spLocks noChangeArrowheads="1"/>
          </p:cNvSpPr>
          <p:nvPr/>
        </p:nvSpPr>
        <p:spPr bwMode="auto">
          <a:xfrm>
            <a:off x="7137585" y="5708727"/>
            <a:ext cx="20064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7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签收文件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898" y="1563583"/>
            <a:ext cx="8035084" cy="41176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288986" y="6058604"/>
            <a:ext cx="8548687" cy="4308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注：截图文档为</a:t>
            </a:r>
            <a:r>
              <a:rPr lang="en-US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CEB</a:t>
            </a:r>
            <a:r>
              <a:rPr lang="zh-CN" altLang="en-US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格式，需要下载</a:t>
            </a:r>
            <a:r>
              <a:rPr lang="en-US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CEB</a:t>
            </a:r>
            <a:r>
              <a:rPr lang="zh-CN" altLang="en-US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阅读控件才能显示。</a:t>
            </a:r>
            <a:endParaRPr lang="zh-CN" altLang="en-US" sz="2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41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191037" y="166254"/>
            <a:ext cx="3834697" cy="53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签收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文件</a:t>
            </a:r>
            <a:r>
              <a: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查看及打印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532" name="文本框 1"/>
          <p:cNvSpPr txBox="1">
            <a:spLocks noChangeArrowheads="1"/>
          </p:cNvSpPr>
          <p:nvPr/>
        </p:nvSpPr>
        <p:spPr bwMode="auto">
          <a:xfrm>
            <a:off x="288986" y="916956"/>
            <a:ext cx="8558151" cy="707886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、完成公文签收后，便可以查看和打印公文正文及附件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、查阅完毕，点击“关闭”，退出收文</a:t>
            </a:r>
            <a:endParaRPr lang="zh-CN" altLang="en-US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文本框 2"/>
          <p:cNvSpPr txBox="1">
            <a:spLocks noChangeArrowheads="1"/>
          </p:cNvSpPr>
          <p:nvPr/>
        </p:nvSpPr>
        <p:spPr bwMode="auto">
          <a:xfrm>
            <a:off x="6840723" y="6282440"/>
            <a:ext cx="20064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 查看及打印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986" y="1990750"/>
            <a:ext cx="7924800" cy="4141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8741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191037" y="166254"/>
            <a:ext cx="3834697" cy="53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签收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文件</a:t>
            </a:r>
            <a:r>
              <a: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文件历史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532" name="文本框 1"/>
          <p:cNvSpPr txBox="1">
            <a:spLocks noChangeArrowheads="1"/>
          </p:cNvSpPr>
          <p:nvPr/>
        </p:nvSpPr>
        <p:spPr bwMode="auto">
          <a:xfrm>
            <a:off x="288986" y="916956"/>
            <a:ext cx="8558151" cy="400110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个人工作台，点击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“已签收文件”，可查看签收历史文件</a:t>
            </a:r>
            <a:endParaRPr lang="zh-CN" altLang="en-US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文本框 2"/>
          <p:cNvSpPr txBox="1">
            <a:spLocks noChangeArrowheads="1"/>
          </p:cNvSpPr>
          <p:nvPr/>
        </p:nvSpPr>
        <p:spPr bwMode="auto">
          <a:xfrm>
            <a:off x="6840723" y="6282440"/>
            <a:ext cx="20064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 查看签收历史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87" y="1794134"/>
            <a:ext cx="8021637" cy="4350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8741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4116605921"/>
              </p:ext>
            </p:extLst>
          </p:nvPr>
        </p:nvGraphicFramePr>
        <p:xfrm>
          <a:off x="1992456" y="1656246"/>
          <a:ext cx="5590834" cy="2611568"/>
        </p:xfrm>
        <a:graphic>
          <a:graphicData uri="http://schemas.openxmlformats.org/drawingml/2006/table">
            <a:tbl>
              <a:tblPr/>
              <a:tblGrid>
                <a:gridCol w="980211"/>
                <a:gridCol w="4610623"/>
              </a:tblGrid>
              <a:tr h="671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概况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二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签收文件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三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发文操作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四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服务支撑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>
          <a:xfrm>
            <a:off x="198598" y="166254"/>
            <a:ext cx="2028635" cy="6449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335702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219693" y="152215"/>
            <a:ext cx="267788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发文操作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380011" y="875806"/>
            <a:ext cx="8312727" cy="499624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个人工作台，点击“发文拟稿”，即可进入发文表单界面</a:t>
            </a:r>
            <a:endParaRPr lang="zh-CN" altLang="en-US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7" name="矩形 5"/>
          <p:cNvSpPr>
            <a:spLocks noChangeArrowheads="1"/>
          </p:cNvSpPr>
          <p:nvPr/>
        </p:nvSpPr>
        <p:spPr bwMode="auto">
          <a:xfrm>
            <a:off x="7302088" y="6175491"/>
            <a:ext cx="15856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10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 发文拟稿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80011" y="1752003"/>
            <a:ext cx="8388350" cy="37493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 txBox="1">
            <a:spLocks noChangeArrowheads="1"/>
          </p:cNvSpPr>
          <p:nvPr/>
        </p:nvSpPr>
        <p:spPr bwMode="auto">
          <a:xfrm>
            <a:off x="191037" y="142504"/>
            <a:ext cx="2694667" cy="4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发文操作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413966" y="817376"/>
            <a:ext cx="8195643" cy="961289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、填写发文相关信息后，点击“编辑正文”，进入正文编辑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、系统将调用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office word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界面，操作与常规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别无二样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7358434" y="6218794"/>
            <a:ext cx="15247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11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发文表单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876" y="2105259"/>
            <a:ext cx="7639793" cy="3918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169883" y="154379"/>
            <a:ext cx="2775197" cy="4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发文操作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391885" y="885330"/>
            <a:ext cx="8324603" cy="1015663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、完成正文编辑后，“保存退出”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、正文编辑，支持点击“打开”，将外部文档导入</a:t>
            </a:r>
            <a:endParaRPr lang="zh-CN" altLang="zh-CN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5" name="矩形 5"/>
          <p:cNvSpPr>
            <a:spLocks noChangeArrowheads="1"/>
          </p:cNvSpPr>
          <p:nvPr/>
        </p:nvSpPr>
        <p:spPr bwMode="auto">
          <a:xfrm>
            <a:off x="6866301" y="6292642"/>
            <a:ext cx="15247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12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正文编辑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329" y="2158583"/>
            <a:ext cx="7860748" cy="4134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257" y="861579"/>
            <a:ext cx="8431481" cy="400110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添加附件后，点击“保存”，上传附件。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矩形 6"/>
          <p:cNvSpPr>
            <a:spLocks noChangeArrowheads="1"/>
          </p:cNvSpPr>
          <p:nvPr/>
        </p:nvSpPr>
        <p:spPr bwMode="auto">
          <a:xfrm>
            <a:off x="7185541" y="6347897"/>
            <a:ext cx="15247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13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附件添加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69884" y="154379"/>
            <a:ext cx="2680194" cy="4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发文操作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7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59" y="1404366"/>
            <a:ext cx="6253605" cy="2492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59" y="4077771"/>
            <a:ext cx="6253605" cy="2439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013" y="4287657"/>
            <a:ext cx="7091359" cy="2381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597" y="1474302"/>
            <a:ext cx="7556926" cy="19884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475013" y="816677"/>
            <a:ext cx="8217725" cy="499624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、点击“套红盖章”，系统跳转到转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CEB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盖章界面</a:t>
            </a:r>
            <a:endParaRPr lang="zh-CN" altLang="zh-CN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66372" y="3139164"/>
            <a:ext cx="15247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3990" indent="-176530" algn="ctr">
              <a:spcAft>
                <a:spcPts val="0"/>
              </a:spcAft>
              <a:defRPr/>
            </a:pPr>
            <a:r>
              <a:rPr lang="zh-CN" altLang="zh-CN" sz="1600" b="1" kern="100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kern="100" dirty="0" smtClean="0">
                <a:latin typeface="微软雅黑" pitchFamily="34" charset="-122"/>
                <a:ea typeface="微软雅黑" pitchFamily="34" charset="-122"/>
              </a:rPr>
              <a:t>14 </a:t>
            </a:r>
            <a:r>
              <a:rPr lang="zh-CN" altLang="en-US" sz="1600" b="1" kern="100" dirty="0" smtClean="0">
                <a:latin typeface="微软雅黑" pitchFamily="34" charset="-122"/>
                <a:ea typeface="微软雅黑" pitchFamily="34" charset="-122"/>
              </a:rPr>
              <a:t>套红盖章</a:t>
            </a:r>
            <a:endParaRPr lang="zh-CN" altLang="zh-CN" sz="1600" kern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84813" y="154379"/>
            <a:ext cx="2763321" cy="4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发文操作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3281" y="6088791"/>
            <a:ext cx="19207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zh-CN" sz="1600" b="1" kern="100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kern="100" dirty="0" smtClean="0">
                <a:latin typeface="微软雅黑" pitchFamily="34" charset="-122"/>
                <a:ea typeface="微软雅黑" pitchFamily="34" charset="-122"/>
              </a:rPr>
              <a:t>15 </a:t>
            </a:r>
            <a:r>
              <a:rPr lang="zh-CN" altLang="en-US" sz="1600" b="1" kern="100" dirty="0" smtClean="0">
                <a:latin typeface="微软雅黑" pitchFamily="34" charset="-122"/>
                <a:ea typeface="微软雅黑" pitchFamily="34" charset="-122"/>
              </a:rPr>
              <a:t>转</a:t>
            </a:r>
            <a:r>
              <a:rPr lang="en-US" altLang="zh-CN" sz="1600" b="1" kern="100" dirty="0" smtClean="0">
                <a:latin typeface="微软雅黑" pitchFamily="34" charset="-122"/>
                <a:ea typeface="微软雅黑" pitchFamily="34" charset="-122"/>
              </a:rPr>
              <a:t>CEB</a:t>
            </a:r>
            <a:r>
              <a:rPr lang="zh-CN" altLang="en-US" sz="1600" b="1" kern="100" dirty="0" smtClean="0">
                <a:latin typeface="微软雅黑" pitchFamily="34" charset="-122"/>
                <a:ea typeface="微软雅黑" pitchFamily="34" charset="-122"/>
              </a:rPr>
              <a:t>及盖章</a:t>
            </a:r>
            <a:endParaRPr lang="zh-CN" altLang="zh-CN" sz="1600" kern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475013" y="3583758"/>
            <a:ext cx="8205850" cy="553998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、点击“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CEB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转换”，或者转换同时进行盖章，然后保存退出</a:t>
            </a:r>
            <a:endParaRPr lang="en-US" altLang="zh-CN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3632264171"/>
              </p:ext>
            </p:extLst>
          </p:nvPr>
        </p:nvGraphicFramePr>
        <p:xfrm>
          <a:off x="1992456" y="1656246"/>
          <a:ext cx="5590834" cy="2611568"/>
        </p:xfrm>
        <a:graphic>
          <a:graphicData uri="http://schemas.openxmlformats.org/drawingml/2006/table">
            <a:tbl>
              <a:tblPr/>
              <a:tblGrid>
                <a:gridCol w="980211"/>
                <a:gridCol w="4610623"/>
              </a:tblGrid>
              <a:tr h="671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概况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二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签收文件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三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发文操作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四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服务支撑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>
          <a:xfrm>
            <a:off x="198598" y="166254"/>
            <a:ext cx="2028635" cy="6449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415636" y="792925"/>
            <a:ext cx="8217725" cy="961289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、点击菜单上“发送文件”，进入交办单位选择对话框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、选择发送单位，点击“确认”，将公文发送出去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32557" y="6319261"/>
            <a:ext cx="15247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zh-CN" sz="1600" b="1" kern="100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kern="100" dirty="0" smtClean="0">
                <a:latin typeface="微软雅黑" pitchFamily="34" charset="-122"/>
                <a:ea typeface="微软雅黑" pitchFamily="34" charset="-122"/>
              </a:rPr>
              <a:t>16 </a:t>
            </a:r>
            <a:r>
              <a:rPr lang="zh-CN" altLang="en-US" sz="1600" b="1" kern="100" dirty="0" smtClean="0">
                <a:latin typeface="微软雅黑" pitchFamily="34" charset="-122"/>
                <a:ea typeface="微软雅黑" pitchFamily="34" charset="-122"/>
              </a:rPr>
              <a:t>发送文件</a:t>
            </a:r>
            <a:endParaRPr lang="zh-CN" altLang="zh-CN" sz="1600" kern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69882" y="154379"/>
            <a:ext cx="2763321" cy="4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发文操作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636" y="1944880"/>
            <a:ext cx="8041698" cy="42160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807101711"/>
              </p:ext>
            </p:extLst>
          </p:nvPr>
        </p:nvGraphicFramePr>
        <p:xfrm>
          <a:off x="1992456" y="1656246"/>
          <a:ext cx="5590834" cy="2611568"/>
        </p:xfrm>
        <a:graphic>
          <a:graphicData uri="http://schemas.openxmlformats.org/drawingml/2006/table">
            <a:tbl>
              <a:tblPr/>
              <a:tblGrid>
                <a:gridCol w="980211"/>
                <a:gridCol w="4610623"/>
              </a:tblGrid>
              <a:tr h="671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概况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二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签收文件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三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发文操作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四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服务支撑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</a:tr>
            </a:tbl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>
          <a:xfrm>
            <a:off x="198598" y="166254"/>
            <a:ext cx="2028635" cy="6449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3682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 txBox="1">
            <a:spLocks noChangeArrowheads="1"/>
          </p:cNvSpPr>
          <p:nvPr/>
        </p:nvSpPr>
        <p:spPr bwMode="auto">
          <a:xfrm>
            <a:off x="273134" y="142504"/>
            <a:ext cx="2398816" cy="55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注意事项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257" y="1489595"/>
            <a:ext cx="8149771" cy="2631490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、如有账号变更，联系政企服务台或者遂溪分公司产品经理更改。目前账号变更仅支持更改绑定手机号和显示用户名，登陆账号无法修改，只能删除或新增。（密码客户可自行修改）</a:t>
            </a:r>
            <a:endParaRPr lang="en-US" altLang="zh-CN" sz="22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、培训结束后，县委县政府将全面启用电子公文交换平台，下发到各单位的文件由纸质文，将逐步往电子公文转换。</a:t>
            </a:r>
            <a:endParaRPr lang="en-US" altLang="zh-CN" sz="22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 txBox="1">
            <a:spLocks noChangeArrowheads="1"/>
          </p:cNvSpPr>
          <p:nvPr/>
        </p:nvSpPr>
        <p:spPr bwMode="auto">
          <a:xfrm>
            <a:off x="273134" y="142504"/>
            <a:ext cx="2398816" cy="55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服务支撑</a:t>
            </a:r>
          </a:p>
        </p:txBody>
      </p:sp>
      <p:sp>
        <p:nvSpPr>
          <p:cNvPr id="4" name="矩形 3"/>
          <p:cNvSpPr/>
          <p:nvPr/>
        </p:nvSpPr>
        <p:spPr>
          <a:xfrm>
            <a:off x="587829" y="1489595"/>
            <a:ext cx="7974281" cy="4524315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2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为提高服务质量及效率，使用过程中如有任何问题及建议可通以下方式进行联系：</a:t>
            </a:r>
            <a:endParaRPr lang="en-US" altLang="zh-CN" sz="22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endParaRPr lang="en-US" altLang="zh-CN" sz="22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移动 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7*24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小时客服热线：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400-119-0759</a:t>
            </a:r>
          </a:p>
          <a:p>
            <a:pPr marL="342900" indent="-342900" algn="ctr">
              <a:lnSpc>
                <a:spcPct val="150000"/>
              </a:lnSpc>
            </a:pPr>
            <a:endParaRPr lang="en-US" altLang="zh-CN" sz="4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中国移动遂溪分公司 黄沾：</a:t>
            </a:r>
            <a:r>
              <a:rPr lang="en-US" altLang="zh-CN" sz="2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137-0272-1949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 txBox="1">
            <a:spLocks noChangeArrowheads="1"/>
          </p:cNvSpPr>
          <p:nvPr/>
        </p:nvSpPr>
        <p:spPr bwMode="auto">
          <a:xfrm>
            <a:off x="650360" y="2541318"/>
            <a:ext cx="7829550" cy="96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感谢各位聆听</a:t>
            </a:r>
            <a:r>
              <a:rPr lang="zh-CN" altLang="en-US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54380" y="154380"/>
            <a:ext cx="582453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湛江云公文交换系统介绍</a:t>
            </a:r>
            <a:endParaRPr lang="zh-CN" altLang="zh-CN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0483" name="文本框 1"/>
          <p:cNvSpPr txBox="1">
            <a:spLocks noChangeArrowheads="1"/>
          </p:cNvSpPr>
          <p:nvPr/>
        </p:nvSpPr>
        <p:spPr bwMode="auto">
          <a:xfrm>
            <a:off x="222771" y="904888"/>
            <a:ext cx="8683345" cy="2123658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      湛江云公文交换系统，是中国移动湛江公司针对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暂不具备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en-US" altLang="zh-CN" sz="2200" b="1" dirty="0" smtClean="0">
                <a:latin typeface="微软雅黑" pitchFamily="34" charset="-122"/>
                <a:ea typeface="微软雅黑" pitchFamily="34" charset="-122"/>
              </a:rPr>
              <a:t>OA 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办公自动化系统进行内部电子公文办理的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而建设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，并提供给全市超</a:t>
            </a:r>
            <a:r>
              <a:rPr lang="en-US" altLang="zh-CN" sz="2200" b="1" dirty="0" smtClean="0">
                <a:latin typeface="微软雅黑" pitchFamily="34" charset="-122"/>
                <a:ea typeface="微软雅黑" pitchFamily="34" charset="-122"/>
              </a:rPr>
              <a:t>3200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家单位使用的电子公文交换信息平台，使用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单位只需要一个收发员帐号就可以实现与其它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机关单位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电子公文的互联互通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1521359" y="3246043"/>
            <a:ext cx="6018194" cy="2998033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25400">
            <a:solidFill>
              <a:schemeClr val="accent3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6759234" y="6365980"/>
            <a:ext cx="20113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公文交换平台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190005" y="154380"/>
            <a:ext cx="7037388" cy="57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系统</a:t>
            </a:r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访问</a:t>
            </a:r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网址及登陆信息</a:t>
            </a: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454661" y="1303021"/>
            <a:ext cx="8116331" cy="1510884"/>
          </a:xfrm>
          <a:prstGeom prst="roundRect">
            <a:avLst>
              <a:gd name="adj" fmla="val 11921"/>
            </a:avLst>
          </a:prstGeom>
          <a:ln w="57150"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3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hlinkClick r:id="rId3" action="ppaction://hlinkfile" tooltip="中共遂溪县委办公室OA"/>
              </a:rPr>
              <a:t>portal.zjportal.net</a:t>
            </a:r>
            <a:endParaRPr lang="en-US" altLang="zh-CN" sz="3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1501" y="925512"/>
            <a:ext cx="1958315" cy="52322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域名</a:t>
            </a: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gray">
          <a:xfrm>
            <a:off x="428596" y="3413513"/>
            <a:ext cx="8205137" cy="2222166"/>
          </a:xfrm>
          <a:prstGeom prst="roundRect">
            <a:avLst>
              <a:gd name="adj" fmla="val 11921"/>
            </a:avLst>
          </a:prstGeom>
          <a:ln w="57150"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 </a:t>
            </a:r>
            <a:r>
              <a:rPr lang="zh-CN" altLang="en-US" sz="2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账号</a:t>
            </a:r>
            <a:r>
              <a:rPr lang="zh-CN" altLang="en-US" sz="2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：</a:t>
            </a:r>
            <a:r>
              <a:rPr lang="zh-CN" altLang="en-US" sz="25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手机号</a:t>
            </a:r>
            <a:r>
              <a:rPr lang="zh-CN" altLang="en-US" sz="25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或者</a:t>
            </a:r>
            <a:r>
              <a:rPr lang="zh-CN" altLang="en-US" sz="25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特定字母数字组合</a:t>
            </a:r>
            <a:endParaRPr lang="en-US" altLang="zh-CN" sz="25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zh-CN" altLang="en-US" sz="2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：遂溪县民政局</a:t>
            </a:r>
            <a:r>
              <a:rPr lang="zh-CN" altLang="en-US" sz="25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5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sxmzj01</a:t>
            </a:r>
            <a:endParaRPr lang="en-US" altLang="zh-CN" sz="25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初始密码：</a:t>
            </a:r>
            <a:r>
              <a:rPr lang="en-US" altLang="zh-CN" sz="25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abc1234</a:t>
            </a:r>
            <a:endParaRPr lang="en-US" altLang="zh-CN" sz="2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1981" y="3114026"/>
            <a:ext cx="2059915" cy="47705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账号和密码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1611" y="5903551"/>
            <a:ext cx="8548687" cy="76944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账号可联系在场工作人员获取，或拨打我司</a:t>
            </a:r>
            <a:r>
              <a:rPr lang="en-US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*</a:t>
            </a:r>
            <a:r>
              <a:rPr lang="en-US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小时客服热线查询</a:t>
            </a:r>
            <a:endParaRPr lang="en-US" altLang="zh-CN" sz="2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400-119-0759</a:t>
            </a:r>
            <a:endParaRPr lang="zh-CN" altLang="en-US" sz="2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191037" y="166254"/>
            <a:ext cx="3834697" cy="53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系统</a:t>
            </a:r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登录操作</a:t>
            </a:r>
          </a:p>
        </p:txBody>
      </p:sp>
      <p:sp>
        <p:nvSpPr>
          <p:cNvPr id="22532" name="文本框 1"/>
          <p:cNvSpPr txBox="1">
            <a:spLocks noChangeArrowheads="1"/>
          </p:cNvSpPr>
          <p:nvPr/>
        </p:nvSpPr>
        <p:spPr bwMode="auto">
          <a:xfrm>
            <a:off x="329785" y="916956"/>
            <a:ext cx="8315452" cy="400110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填写登陆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，如密码错误，可点击“忘记密码”，通过绑定手机号找回</a:t>
            </a:r>
            <a:endParaRPr lang="zh-CN" altLang="en-US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文本框 2"/>
          <p:cNvSpPr txBox="1">
            <a:spLocks noChangeArrowheads="1"/>
          </p:cNvSpPr>
          <p:nvPr/>
        </p:nvSpPr>
        <p:spPr bwMode="auto">
          <a:xfrm>
            <a:off x="6840723" y="6113371"/>
            <a:ext cx="1692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 登陆界面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785" y="1679239"/>
            <a:ext cx="8043635" cy="38178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9398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219693" y="152215"/>
            <a:ext cx="267788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系统门户界面</a:t>
            </a: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380011" y="875806"/>
            <a:ext cx="8312727" cy="1015663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、待办信息的列表为需处理的公文，直接点击即可进入处理</a:t>
            </a:r>
            <a:endParaRPr lang="en-US" altLang="zh-CN" sz="2000" b="1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、点击“新版（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）”即进入系统界面</a:t>
            </a:r>
            <a:endParaRPr lang="zh-CN" altLang="en-US" sz="2000" b="1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7" name="矩形 5"/>
          <p:cNvSpPr>
            <a:spLocks noChangeArrowheads="1"/>
          </p:cNvSpPr>
          <p:nvPr/>
        </p:nvSpPr>
        <p:spPr bwMode="auto">
          <a:xfrm>
            <a:off x="7219682" y="6357690"/>
            <a:ext cx="1390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 门户界面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011" y="2093693"/>
            <a:ext cx="7915007" cy="411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823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90005" y="154380"/>
            <a:ext cx="7037388" cy="57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个人工作台界面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2694" y="938708"/>
            <a:ext cx="8295843" cy="540341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个人工作台：签收文件、起草文件、交办管理</a:t>
            </a:r>
            <a:endParaRPr lang="en-US" altLang="zh-CN" sz="22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617194" y="6179180"/>
            <a:ext cx="20113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 个人工作台界面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93" y="1875295"/>
            <a:ext cx="8295843" cy="37714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904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90005" y="154380"/>
            <a:ext cx="7037388" cy="57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3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控件下载及安装</a:t>
            </a:r>
            <a:endParaRPr lang="zh-CN" altLang="en-US" sz="3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2694" y="938708"/>
            <a:ext cx="8295843" cy="540341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登陆界面，点击“客服中心”，进入控件下载界面</a:t>
            </a:r>
            <a:endParaRPr lang="en-US" altLang="zh-CN" sz="22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41673" y="6366680"/>
            <a:ext cx="20113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 控件下载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32694" y="1755370"/>
            <a:ext cx="7785356" cy="32513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2473378" y="3519244"/>
            <a:ext cx="6379637" cy="2675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5954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4165652550"/>
              </p:ext>
            </p:extLst>
          </p:nvPr>
        </p:nvGraphicFramePr>
        <p:xfrm>
          <a:off x="1992456" y="1656246"/>
          <a:ext cx="5590834" cy="2611568"/>
        </p:xfrm>
        <a:graphic>
          <a:graphicData uri="http://schemas.openxmlformats.org/drawingml/2006/table">
            <a:tbl>
              <a:tblPr/>
              <a:tblGrid>
                <a:gridCol w="980211"/>
                <a:gridCol w="4610623"/>
              </a:tblGrid>
              <a:tr h="671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一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概况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二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签收文件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12F"/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三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发文操作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659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四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3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/>
                        </a:rPr>
                        <a:t>服务支撑</a:t>
                      </a:r>
                    </a:p>
                  </a:txBody>
                  <a:tcPr marL="89983" marR="89983" marT="46810" marB="46810" anchor="ctr" horzOverflow="overflow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>
          <a:xfrm>
            <a:off x="198598" y="166254"/>
            <a:ext cx="2028635" cy="6449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3558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NBZGWmMl0ahf5KF3ygxf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NBZGWmMl0ahf5KF3ygx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NBZGWmMl0ahf5KF3ygxf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NBZGWmMl0ahf5KF3ygxfw"/>
</p:tagLst>
</file>

<file path=ppt/theme/theme1.xml><?xml version="1.0" encoding="utf-8"?>
<a:theme xmlns:a="http://schemas.openxmlformats.org/drawingml/2006/main" name="437TGp_bizpeople_light_ani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宋体"/>
        <a:ea typeface="宋体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437TGp_bizpeople_light_ani">
  <a:themeElements>
    <a:clrScheme name="1_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1_437TGp_bizpeople_light_ani">
      <a:majorFont>
        <a:latin typeface="宋体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437TGp_bizpeople_light_ani</Template>
  <TotalTime>6617</TotalTime>
  <Words>741</Words>
  <Application>Microsoft Office PowerPoint</Application>
  <PresentationFormat>全屏显示(4:3)</PresentationFormat>
  <Paragraphs>118</Paragraphs>
  <Slides>24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437TGp_bizpeople_light_ani</vt:lpstr>
      <vt:lpstr>1_自定义设计方案</vt:lpstr>
      <vt:lpstr>2_自定义设计方案</vt:lpstr>
      <vt:lpstr>1_437TGp_bizpeople_light_ani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GMCC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JeaDong Lin</dc:creator>
  <cp:lastModifiedBy>洪瑞</cp:lastModifiedBy>
  <cp:revision>759</cp:revision>
  <dcterms:created xsi:type="dcterms:W3CDTF">2009-03-24T10:55:12Z</dcterms:created>
  <dcterms:modified xsi:type="dcterms:W3CDTF">2015-09-16T09:06:39Z</dcterms:modified>
</cp:coreProperties>
</file>